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16"/>
  </p:notesMasterIdLst>
  <p:sldIdLst>
    <p:sldId id="256" r:id="rId2"/>
    <p:sldId id="257" r:id="rId3"/>
    <p:sldId id="261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6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95A6D-9E00-44DC-AA79-2CDD72B966EF}" type="datetimeFigureOut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AFD0A-C3A4-47B7-91CA-39AB0A0F0E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083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AFD0A-C3A4-47B7-91CA-39AB0A0F0E6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09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AFD0A-C3A4-47B7-91CA-39AB0A0F0E6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947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AFD0A-C3A4-47B7-91CA-39AB0A0F0E6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767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AFD0A-C3A4-47B7-91CA-39AB0A0F0E6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138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65A75-2EF9-4A26-B677-512C78E08687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012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895A-39CE-48EE-8BEC-9C3B36B30F9D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637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C41A4-3DAA-494C-B00F-00FC4A098046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0223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3A8C3-C60D-4519-99EB-A3ABC396F8F0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0116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BEE8-665C-4F78-B552-938E3A9001DA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1204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142A7-60E9-4DC7-9C8A-D1D2019F7864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393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BCC9-A1B8-4145-9057-8871A4836DFB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363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FAED-048A-4071-95F0-1CF271ABE145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57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F21D3-5257-451F-88A4-97E508CEB5D0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953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EDC0-640B-4598-A4A4-5D498C432D80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073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33E9-5C32-4E53-ADC5-8A5D91F92778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52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1453-11F7-4F40-AFC9-4F7F23E60FC6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58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9746-35AC-41AB-9247-25733961675C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52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7BA-1992-4495-92CD-0F2517F8A1D5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538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9FA75-36AB-43ED-B927-053AB76C3BAC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243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3D719-E571-4501-ACC9-83216B95FE1A}" type="datetime1">
              <a:rPr lang="zh-TW" altLang="en-US" smtClean="0"/>
              <a:t>2023/12/19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07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00EA-F272-4A37-B072-0C6AFCA9F68E}" type="datetime1">
              <a:rPr lang="zh-TW" altLang="en-US" smtClean="0"/>
              <a:t>2023/12/19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3816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33A82B23-BE9D-49D1-ABEB-4A19EF599FF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0148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6F676B-3A60-B916-B877-BBBE13130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5322" y="1326766"/>
            <a:ext cx="9008533" cy="3121534"/>
          </a:xfrm>
        </p:spPr>
        <p:txBody>
          <a:bodyPr/>
          <a:lstStyle/>
          <a:p>
            <a:pPr algn="l"/>
            <a:r>
              <a:rPr lang="zh-TW" altLang="en-US" sz="6000" b="1" dirty="0">
                <a:solidFill>
                  <a:srgbClr val="0070C0"/>
                </a:solidFill>
              </a:rPr>
              <a:t>聯合國</a:t>
            </a:r>
            <a:r>
              <a:rPr lang="en-US" altLang="zh-TW" sz="6000" b="1" dirty="0">
                <a:solidFill>
                  <a:srgbClr val="0070C0"/>
                </a:solidFill>
              </a:rPr>
              <a:t/>
            </a:r>
            <a:br>
              <a:rPr lang="en-US" altLang="zh-TW" sz="6000" b="1" dirty="0">
                <a:solidFill>
                  <a:srgbClr val="0070C0"/>
                </a:solidFill>
              </a:rPr>
            </a:br>
            <a:r>
              <a:rPr lang="zh-TW" altLang="en-US" sz="6000" b="1" dirty="0">
                <a:solidFill>
                  <a:srgbClr val="0070C0"/>
                </a:solidFill>
              </a:rPr>
              <a:t>永續發展目標</a:t>
            </a:r>
            <a:r>
              <a:rPr lang="en-US" altLang="zh-TW" sz="6000" b="1" dirty="0">
                <a:solidFill>
                  <a:srgbClr val="0070C0"/>
                </a:solidFill>
              </a:rPr>
              <a:t/>
            </a:r>
            <a:br>
              <a:rPr lang="en-US" altLang="zh-TW" sz="6000" b="1" dirty="0">
                <a:solidFill>
                  <a:srgbClr val="0070C0"/>
                </a:solidFill>
              </a:rPr>
            </a:br>
            <a:r>
              <a:rPr lang="en-US" altLang="zh-TW" sz="6000" b="1" dirty="0">
                <a:solidFill>
                  <a:srgbClr val="0070C0"/>
                </a:solidFill>
              </a:rPr>
              <a:t>SDGs</a:t>
            </a:r>
            <a:r>
              <a:rPr lang="zh-TW" altLang="en-US" sz="6000" b="1" dirty="0">
                <a:solidFill>
                  <a:srgbClr val="0070C0"/>
                </a:solidFill>
              </a:rPr>
              <a:t>之介紹</a:t>
            </a:r>
            <a:r>
              <a:rPr lang="en-US" altLang="zh-TW" sz="6000" b="1" dirty="0">
                <a:solidFill>
                  <a:srgbClr val="0070C0"/>
                </a:solidFill>
              </a:rPr>
              <a:t>(5/5)</a:t>
            </a:r>
            <a:endParaRPr lang="zh-TW" altLang="en-US" sz="6000" b="1" dirty="0">
              <a:solidFill>
                <a:srgbClr val="0070C0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FB8E587-FC76-2F25-F48F-8634BAE3D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8609" y="4736632"/>
            <a:ext cx="4469191" cy="1096899"/>
          </a:xfrm>
        </p:spPr>
        <p:txBody>
          <a:bodyPr>
            <a:normAutofit/>
          </a:bodyPr>
          <a:lstStyle/>
          <a:p>
            <a:pPr algn="l"/>
            <a:r>
              <a:rPr lang="zh-TW" altLang="en-US" sz="2400" b="1" dirty="0">
                <a:solidFill>
                  <a:srgbClr val="0070C0"/>
                </a:solidFill>
              </a:rPr>
              <a:t>周志隆　助理教授</a:t>
            </a:r>
            <a:endParaRPr lang="en-US" altLang="zh-TW" sz="2400" b="1" dirty="0">
              <a:solidFill>
                <a:srgbClr val="0070C0"/>
              </a:solidFill>
            </a:endParaRPr>
          </a:p>
          <a:p>
            <a:pPr algn="l"/>
            <a:r>
              <a:rPr lang="zh-TW" altLang="en-US" sz="2400" b="1" dirty="0">
                <a:solidFill>
                  <a:srgbClr val="0070C0"/>
                </a:solidFill>
              </a:rPr>
              <a:t>國立臺灣科技大學管理學院</a:t>
            </a:r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E7C10DB6-FE71-7526-34D2-8A6CD559E1C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0487" y="1141690"/>
            <a:ext cx="3711424" cy="309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1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020F8-2CC4-EE57-3848-51859AEC3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07" y="1884020"/>
            <a:ext cx="2142066" cy="79618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【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子目標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】</a:t>
            </a:r>
          </a:p>
          <a:p>
            <a:pPr algn="just">
              <a:lnSpc>
                <a:spcPct val="150000"/>
              </a:lnSpc>
            </a:pP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6DB06E-E208-D808-F8E5-951D624EC7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1" y="399939"/>
            <a:ext cx="1097037" cy="10970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DC7328-4E8B-BD1B-18A6-D1169CB16ED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4715" y="0"/>
            <a:ext cx="1687285" cy="1687285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1EB396D7-53C4-391B-F410-E37194A6C8BB}"/>
              </a:ext>
            </a:extLst>
          </p:cNvPr>
          <p:cNvSpPr txBox="1">
            <a:spLocks/>
          </p:cNvSpPr>
          <p:nvPr/>
        </p:nvSpPr>
        <p:spPr>
          <a:xfrm>
            <a:off x="1828799" y="1843208"/>
            <a:ext cx="9335017" cy="4799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發展有效、負責且透明的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制度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確保各階段的決策能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回應民意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，且具有包容性、參與性及代表性。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擴大及強化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開發中國家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參與全球管理制度。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為所有的人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提供合法的身分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，包括出生登記。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確保民眾可取得資訊，並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保護基本自由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透過國際間合作以預防暴力並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對抗恐怖主義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與犯罪。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促進及落實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沒有歧視的法律與政策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以實現永續發展。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BEA0C6E9-C630-9424-6061-332D6A01D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245" y="399939"/>
            <a:ext cx="9845910" cy="887376"/>
          </a:xfrm>
        </p:spPr>
        <p:txBody>
          <a:bodyPr>
            <a:normAutofit/>
          </a:bodyPr>
          <a:lstStyle/>
          <a:p>
            <a:r>
              <a:rPr lang="zh-TW" altLang="en-US" sz="4400" b="1" dirty="0">
                <a:solidFill>
                  <a:srgbClr val="0070C0"/>
                </a:solidFill>
              </a:rPr>
              <a:t>目標</a:t>
            </a:r>
            <a:r>
              <a:rPr lang="en-US" altLang="zh-TW" sz="4400" b="1" dirty="0">
                <a:solidFill>
                  <a:srgbClr val="0070C0"/>
                </a:solidFill>
              </a:rPr>
              <a:t>16</a:t>
            </a:r>
            <a:r>
              <a:rPr lang="zh-TW" altLang="en-US" sz="4400" b="1" dirty="0">
                <a:solidFill>
                  <a:srgbClr val="0070C0"/>
                </a:solidFill>
              </a:rPr>
              <a:t>：和平、正義及健全制度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B9DB23-E2CA-7E26-B9AE-A7969857E277}"/>
              </a:ext>
            </a:extLst>
          </p:cNvPr>
          <p:cNvSpPr txBox="1"/>
          <p:nvPr/>
        </p:nvSpPr>
        <p:spPr>
          <a:xfrm>
            <a:off x="2111829" y="1119761"/>
            <a:ext cx="7892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000" b="1" dirty="0">
                <a:solidFill>
                  <a:srgbClr val="002060"/>
                </a:solidFill>
              </a:rPr>
              <a:t>促進和平且包容的社會，以落實永續發展；提供司法管道給所有人；在所有的階層建立有效的、負責的且包容的制度</a:t>
            </a:r>
          </a:p>
        </p:txBody>
      </p:sp>
    </p:spTree>
    <p:extLst>
      <p:ext uri="{BB962C8B-B14F-4D97-AF65-F5344CB8AC3E}">
        <p14:creationId xmlns:p14="http://schemas.microsoft.com/office/powerpoint/2010/main" val="61742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6DB06E-E208-D808-F8E5-951D624EC7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1" y="399939"/>
            <a:ext cx="1097037" cy="10970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DC7328-4E8B-BD1B-18A6-D1169CB16ED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4715" y="0"/>
            <a:ext cx="1687285" cy="1687285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BEA0C6E9-C630-9424-6061-332D6A01D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245" y="399939"/>
            <a:ext cx="9845910" cy="887376"/>
          </a:xfrm>
        </p:spPr>
        <p:txBody>
          <a:bodyPr>
            <a:normAutofit/>
          </a:bodyPr>
          <a:lstStyle/>
          <a:p>
            <a:r>
              <a:rPr lang="zh-TW" altLang="en-US" sz="4400" b="1" dirty="0">
                <a:solidFill>
                  <a:srgbClr val="0070C0"/>
                </a:solidFill>
              </a:rPr>
              <a:t>目標</a:t>
            </a:r>
            <a:r>
              <a:rPr lang="en-US" altLang="zh-TW" sz="4400" b="1" dirty="0">
                <a:solidFill>
                  <a:srgbClr val="0070C0"/>
                </a:solidFill>
              </a:rPr>
              <a:t>16</a:t>
            </a:r>
            <a:r>
              <a:rPr lang="zh-TW" altLang="en-US" sz="4400" b="1" dirty="0">
                <a:solidFill>
                  <a:srgbClr val="0070C0"/>
                </a:solidFill>
              </a:rPr>
              <a:t>：和平、正義及健全制度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B9DB23-E2CA-7E26-B9AE-A7969857E277}"/>
              </a:ext>
            </a:extLst>
          </p:cNvPr>
          <p:cNvSpPr txBox="1"/>
          <p:nvPr/>
        </p:nvSpPr>
        <p:spPr>
          <a:xfrm>
            <a:off x="2111829" y="1119761"/>
            <a:ext cx="7892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000" b="1" dirty="0">
                <a:solidFill>
                  <a:srgbClr val="002060"/>
                </a:solidFill>
              </a:rPr>
              <a:t>促進和平且包容的社會，以落實永續發展；提供司法管道給所有人；在所有的階層建立有效的、負責的且包容的制度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840C42E-C231-F228-3ABF-DD7054900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" y="1958644"/>
            <a:ext cx="8705322" cy="4899355"/>
          </a:xfrm>
          <a:prstGeom prst="rect">
            <a:avLst/>
          </a:prstGeom>
        </p:spPr>
      </p:pic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A222C349-4881-FFA2-EA9D-12C5D8793E51}"/>
              </a:ext>
            </a:extLst>
          </p:cNvPr>
          <p:cNvSpPr/>
          <p:nvPr/>
        </p:nvSpPr>
        <p:spPr>
          <a:xfrm rot="16200000">
            <a:off x="8713054" y="4098154"/>
            <a:ext cx="338545" cy="29184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265BF75-070F-4099-D53E-805899138D4D}"/>
              </a:ext>
            </a:extLst>
          </p:cNvPr>
          <p:cNvSpPr txBox="1"/>
          <p:nvPr/>
        </p:nvSpPr>
        <p:spPr>
          <a:xfrm>
            <a:off x="9056081" y="3994098"/>
            <a:ext cx="2906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b="1" dirty="0"/>
              <a:t>2018</a:t>
            </a:r>
            <a:r>
              <a:rPr lang="zh-TW" altLang="en-US" sz="2400" b="1" dirty="0"/>
              <a:t>年，逃離戰爭、迫害和衝突的人數超過</a:t>
            </a:r>
            <a:r>
              <a:rPr lang="en-US" altLang="zh-TW" sz="2400" b="1" dirty="0"/>
              <a:t>7000</a:t>
            </a:r>
            <a:r>
              <a:rPr lang="zh-TW" altLang="en-US" sz="2400" b="1" dirty="0"/>
              <a:t>萬人。</a:t>
            </a:r>
          </a:p>
        </p:txBody>
      </p:sp>
    </p:spTree>
    <p:extLst>
      <p:ext uri="{BB962C8B-B14F-4D97-AF65-F5344CB8AC3E}">
        <p14:creationId xmlns:p14="http://schemas.microsoft.com/office/powerpoint/2010/main" val="209195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020F8-2CC4-EE57-3848-51859AEC3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06" y="1647492"/>
            <a:ext cx="5396893" cy="79618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【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一共分成七項構面，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19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項子目標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】</a:t>
            </a:r>
          </a:p>
          <a:p>
            <a:pPr algn="just">
              <a:lnSpc>
                <a:spcPct val="150000"/>
              </a:lnSpc>
            </a:pP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6DB06E-E208-D808-F8E5-951D624EC7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1" y="399939"/>
            <a:ext cx="1097037" cy="10970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DC7328-4E8B-BD1B-18A6-D1169CB16ED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4715" y="0"/>
            <a:ext cx="1687285" cy="1687285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BEA0C6E9-C630-9424-6061-332D6A01D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245" y="399939"/>
            <a:ext cx="9845910" cy="887376"/>
          </a:xfrm>
        </p:spPr>
        <p:txBody>
          <a:bodyPr>
            <a:normAutofit/>
          </a:bodyPr>
          <a:lstStyle/>
          <a:p>
            <a:r>
              <a:rPr lang="zh-TW" altLang="en-US" sz="4400" b="1" dirty="0">
                <a:solidFill>
                  <a:srgbClr val="0070C0"/>
                </a:solidFill>
              </a:rPr>
              <a:t>目標</a:t>
            </a:r>
            <a:r>
              <a:rPr lang="en-US" altLang="zh-TW" sz="4400" b="1" dirty="0">
                <a:solidFill>
                  <a:srgbClr val="0070C0"/>
                </a:solidFill>
              </a:rPr>
              <a:t>17</a:t>
            </a:r>
            <a:r>
              <a:rPr lang="zh-TW" altLang="en-US" sz="4400" b="1" dirty="0">
                <a:solidFill>
                  <a:srgbClr val="0070C0"/>
                </a:solidFill>
              </a:rPr>
              <a:t>：多元夥伴關係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B9DB23-E2CA-7E26-B9AE-A7969857E277}"/>
              </a:ext>
            </a:extLst>
          </p:cNvPr>
          <p:cNvSpPr txBox="1"/>
          <p:nvPr/>
        </p:nvSpPr>
        <p:spPr>
          <a:xfrm>
            <a:off x="2111829" y="1119761"/>
            <a:ext cx="7892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000" b="1" dirty="0">
                <a:solidFill>
                  <a:srgbClr val="002060"/>
                </a:solidFill>
              </a:rPr>
              <a:t>強化永續發展執行方法及活化永續發展全球夥伴關係</a:t>
            </a: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EEBBE762-3EDB-AAE6-5A5B-3F548B1B79D5}"/>
              </a:ext>
            </a:extLst>
          </p:cNvPr>
          <p:cNvSpPr txBox="1">
            <a:spLocks/>
          </p:cNvSpPr>
          <p:nvPr/>
        </p:nvSpPr>
        <p:spPr>
          <a:xfrm>
            <a:off x="587826" y="2299843"/>
            <a:ext cx="10145487" cy="4383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財務：旨在強化自身國家的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資源動員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並提供開發中國家所需之資源。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技術：增加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科技與創新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之國際交流。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能力建置：透過國際合作來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培養開發中國家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落實永續發展目標之能力。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貿易：增加開發中國家的出口、並對最低度開發國家給予必要之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豁免條件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政策與制度連貫：透過政策的協調來建立及落實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消除貧窮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與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永續發展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的政策。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多邊合作：透過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知識、專業、科技與財務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上的支援來協助各國落實永續發展。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資料、監督及責任：協助開發中國家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建立各類數據的資料庫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並培養其統計能力。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702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6DB06E-E208-D808-F8E5-951D624EC7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1" y="399939"/>
            <a:ext cx="1097037" cy="10970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DC7328-4E8B-BD1B-18A6-D1169CB16ED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4715" y="0"/>
            <a:ext cx="1687285" cy="1687285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BEA0C6E9-C630-9424-6061-332D6A01D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245" y="399939"/>
            <a:ext cx="9845910" cy="887376"/>
          </a:xfrm>
        </p:spPr>
        <p:txBody>
          <a:bodyPr>
            <a:normAutofit/>
          </a:bodyPr>
          <a:lstStyle/>
          <a:p>
            <a:r>
              <a:rPr lang="zh-TW" altLang="en-US" sz="4400" b="1" dirty="0">
                <a:solidFill>
                  <a:srgbClr val="0070C0"/>
                </a:solidFill>
              </a:rPr>
              <a:t>目標</a:t>
            </a:r>
            <a:r>
              <a:rPr lang="en-US" altLang="zh-TW" sz="4400" b="1" dirty="0">
                <a:solidFill>
                  <a:srgbClr val="0070C0"/>
                </a:solidFill>
              </a:rPr>
              <a:t>17</a:t>
            </a:r>
            <a:r>
              <a:rPr lang="zh-TW" altLang="en-US" sz="4400" b="1" dirty="0">
                <a:solidFill>
                  <a:srgbClr val="0070C0"/>
                </a:solidFill>
              </a:rPr>
              <a:t>：多元夥伴關係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B9DB23-E2CA-7E26-B9AE-A7969857E277}"/>
              </a:ext>
            </a:extLst>
          </p:cNvPr>
          <p:cNvSpPr txBox="1"/>
          <p:nvPr/>
        </p:nvSpPr>
        <p:spPr>
          <a:xfrm>
            <a:off x="2111829" y="1119761"/>
            <a:ext cx="7892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000" b="1" dirty="0">
                <a:solidFill>
                  <a:srgbClr val="002060"/>
                </a:solidFill>
              </a:rPr>
              <a:t>強化永續發展執行方法及活化永續發展全球夥伴關係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305AB0C-166A-2427-03FE-0D257DB95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56813"/>
            <a:ext cx="8708572" cy="4901185"/>
          </a:xfrm>
          <a:prstGeom prst="rect">
            <a:avLst/>
          </a:prstGeom>
        </p:spPr>
      </p:pic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71D229A4-A8F0-CDF2-4405-E18142B4FA48}"/>
              </a:ext>
            </a:extLst>
          </p:cNvPr>
          <p:cNvSpPr/>
          <p:nvPr/>
        </p:nvSpPr>
        <p:spPr>
          <a:xfrm rot="16200000">
            <a:off x="8713054" y="4098154"/>
            <a:ext cx="338545" cy="29184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4D20AE-332A-DF98-A641-25CF943DEA1A}"/>
              </a:ext>
            </a:extLst>
          </p:cNvPr>
          <p:cNvSpPr txBox="1"/>
          <p:nvPr/>
        </p:nvSpPr>
        <p:spPr>
          <a:xfrm>
            <a:off x="9056081" y="3994098"/>
            <a:ext cx="29064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b="1" dirty="0"/>
              <a:t>2030</a:t>
            </a:r>
            <a:r>
              <a:rPr lang="zh-TW" altLang="en-US" sz="2400" b="1" dirty="0"/>
              <a:t>年，永續發展目標的實施或可帶來</a:t>
            </a:r>
            <a:r>
              <a:rPr lang="en-US" altLang="zh-TW" sz="2400" b="1" dirty="0"/>
              <a:t>12</a:t>
            </a:r>
            <a:r>
              <a:rPr lang="zh-TW" altLang="en-US" sz="2400" b="1" dirty="0"/>
              <a:t>兆美元的商機以及創造</a:t>
            </a:r>
            <a:r>
              <a:rPr lang="en-US" altLang="zh-TW" sz="2400" b="1" dirty="0"/>
              <a:t>3.8</a:t>
            </a:r>
            <a:r>
              <a:rPr lang="zh-TW" altLang="en-US" sz="2400" b="1" dirty="0"/>
              <a:t>億個工作機會。</a:t>
            </a:r>
          </a:p>
        </p:txBody>
      </p:sp>
    </p:spTree>
    <p:extLst>
      <p:ext uri="{BB962C8B-B14F-4D97-AF65-F5344CB8AC3E}">
        <p14:creationId xmlns:p14="http://schemas.microsoft.com/office/powerpoint/2010/main" val="258431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4C31A-D0BE-BB15-C8ED-5F7711E0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245" y="609600"/>
            <a:ext cx="8596668" cy="887376"/>
          </a:xfrm>
        </p:spPr>
        <p:txBody>
          <a:bodyPr>
            <a:norm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</a:rPr>
              <a:t>參考文獻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6DB06E-E208-D808-F8E5-951D624EC77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1" y="399939"/>
            <a:ext cx="1097037" cy="109703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39C7693-36A5-1D53-D1AF-0EF39EA9DB87}"/>
              </a:ext>
            </a:extLst>
          </p:cNvPr>
          <p:cNvSpPr txBox="1"/>
          <p:nvPr/>
        </p:nvSpPr>
        <p:spPr>
          <a:xfrm>
            <a:off x="795351" y="1826052"/>
            <a:ext cx="9620250" cy="1883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>
              <a:lnSpc>
                <a:spcPct val="150000"/>
              </a:lnSpc>
            </a:pP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行政院國家發展委員會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(2018</a:t>
            </a: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。聯合國永續發展目標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(SDGs)</a:t>
            </a: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說明。</a:t>
            </a:r>
          </a:p>
          <a:p>
            <a:pPr marL="304800" indent="-304800">
              <a:lnSpc>
                <a:spcPct val="150000"/>
              </a:lnSpc>
            </a:pP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陳芳毓、許鈺屏、李鈺淇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(2023</a:t>
            </a: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。《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SDGs </a:t>
            </a: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懶人包》什麼是永續發展目標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SDGs</a:t>
            </a: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17</a:t>
            </a: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項目標一次掌握。天下雜誌。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https://futurecity.cw.com.tw/article/1867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50000"/>
              </a:lnSpc>
            </a:pP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United Nations (2023). The Sustainable Development Goals Report 2023: Special Edition.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956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020F8-2CC4-EE57-3848-51859AEC3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目標</a:t>
            </a:r>
            <a:r>
              <a:rPr lang="en-US" altLang="zh-TW" sz="36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14</a:t>
            </a:r>
            <a:r>
              <a:rPr lang="zh-TW" altLang="en-US" sz="36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：保育海洋生態</a:t>
            </a:r>
            <a:endParaRPr lang="en-US" altLang="zh-TW" sz="3600" b="1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36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目標</a:t>
            </a:r>
            <a:r>
              <a:rPr lang="en-US" altLang="zh-TW" sz="36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15</a:t>
            </a:r>
            <a:r>
              <a:rPr lang="zh-TW" altLang="en-US" sz="36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：保育陸域生態</a:t>
            </a:r>
            <a:endParaRPr lang="en-US" altLang="zh-TW" sz="3600" b="1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36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目標</a:t>
            </a:r>
            <a:r>
              <a:rPr lang="en-US" altLang="zh-TW" sz="36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16</a:t>
            </a:r>
            <a:r>
              <a:rPr lang="zh-TW" altLang="en-US" sz="36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：和平、正義及健全制度</a:t>
            </a:r>
            <a:endParaRPr lang="en-US" altLang="zh-TW" sz="3600" b="1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36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目標</a:t>
            </a:r>
            <a:r>
              <a:rPr lang="en-US" altLang="zh-TW" sz="36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17</a:t>
            </a:r>
            <a:r>
              <a:rPr lang="zh-TW" altLang="en-US" sz="3600" b="1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：多元夥伴關係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3494CD-CD3F-A38C-42F7-5723CE48A85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4623" y="2863599"/>
            <a:ext cx="1590809" cy="159080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C8581E2-417E-9E6A-A9FC-21464F5C665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5432" y="2863599"/>
            <a:ext cx="1590809" cy="159080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E9A2BD7-D67B-CD18-5581-673D704E534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4623" y="4454408"/>
            <a:ext cx="1586954" cy="158695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4126BBB-728C-F76C-C022-5FA39D447BA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32" y="5233825"/>
            <a:ext cx="5676901" cy="10377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318366E-0D0D-9D3A-227D-2BDE2021B1A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1" y="399939"/>
            <a:ext cx="1097037" cy="1097037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47DA43DA-7144-A9B2-43D4-F85A7BDD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245" y="609600"/>
            <a:ext cx="8596668" cy="887376"/>
          </a:xfrm>
        </p:spPr>
        <p:txBody>
          <a:bodyPr>
            <a:norm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</a:rPr>
              <a:t>大綱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3398205-0571-41D0-27B2-F2FC1ABAE36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16195" y="4452481"/>
            <a:ext cx="1590809" cy="159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17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4C31A-D0BE-BB15-C8ED-5F7711E0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245" y="609600"/>
            <a:ext cx="8596668" cy="887376"/>
          </a:xfrm>
        </p:spPr>
        <p:txBody>
          <a:bodyPr>
            <a:norm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</a:rPr>
              <a:t>目標</a:t>
            </a:r>
            <a:r>
              <a:rPr lang="en-US" altLang="zh-TW" sz="4800" b="1" dirty="0">
                <a:solidFill>
                  <a:srgbClr val="0070C0"/>
                </a:solidFill>
              </a:rPr>
              <a:t>14</a:t>
            </a:r>
            <a:r>
              <a:rPr lang="zh-TW" altLang="en-US" sz="4800" b="1" dirty="0">
                <a:solidFill>
                  <a:srgbClr val="0070C0"/>
                </a:solidFill>
              </a:rPr>
              <a:t>：保育海洋生態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020F8-2CC4-EE57-3848-51859AEC3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07" y="1884020"/>
            <a:ext cx="2142066" cy="79618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【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子目標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】</a:t>
            </a:r>
          </a:p>
          <a:p>
            <a:pPr algn="just">
              <a:lnSpc>
                <a:spcPct val="150000"/>
              </a:lnSpc>
            </a:pP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6DB06E-E208-D808-F8E5-951D624EC7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1" y="399939"/>
            <a:ext cx="1097037" cy="10970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DC7328-4E8B-BD1B-18A6-D1169CB16ED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4715" y="0"/>
            <a:ext cx="1687285" cy="168728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C32BDC7-55DF-E158-D2BD-C67B2419BFC5}"/>
              </a:ext>
            </a:extLst>
          </p:cNvPr>
          <p:cNvSpPr txBox="1"/>
          <p:nvPr/>
        </p:nvSpPr>
        <p:spPr>
          <a:xfrm>
            <a:off x="4543729" y="1329422"/>
            <a:ext cx="8096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</a:rPr>
              <a:t>保育及永續利用海洋與海洋資源，以確保永續發展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1EB396D7-53C4-391B-F410-E37194A6C8BB}"/>
              </a:ext>
            </a:extLst>
          </p:cNvPr>
          <p:cNvSpPr txBox="1">
            <a:spLocks/>
          </p:cNvSpPr>
          <p:nvPr/>
        </p:nvSpPr>
        <p:spPr>
          <a:xfrm>
            <a:off x="1828799" y="1843208"/>
            <a:ext cx="9335017" cy="4799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預防並大幅減少各式各樣的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海洋污染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，尤其是來自陸上的污染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如：海洋廢棄物及營養污染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以永續方式管理及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保護海洋生態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，避免重大的不利影響。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透過科學合作方式來減少並解決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海洋酸化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的影響。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消除過度、非法、毀滅性的漁撈作業，並恢復最大之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永續發展的魚量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依國家與國際法與可取得之科學資訊，保護至少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10%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海岸與海洋區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004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4C31A-D0BE-BB15-C8ED-5F7711E0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245" y="609600"/>
            <a:ext cx="8596668" cy="887376"/>
          </a:xfrm>
        </p:spPr>
        <p:txBody>
          <a:bodyPr>
            <a:norm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</a:rPr>
              <a:t>目標</a:t>
            </a:r>
            <a:r>
              <a:rPr lang="en-US" altLang="zh-TW" sz="4800" b="1" dirty="0">
                <a:solidFill>
                  <a:srgbClr val="0070C0"/>
                </a:solidFill>
              </a:rPr>
              <a:t>14</a:t>
            </a:r>
            <a:r>
              <a:rPr lang="zh-TW" altLang="en-US" sz="4800" b="1" dirty="0">
                <a:solidFill>
                  <a:srgbClr val="0070C0"/>
                </a:solidFill>
              </a:rPr>
              <a:t>：保育海洋生態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020F8-2CC4-EE57-3848-51859AEC3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07" y="1884020"/>
            <a:ext cx="2142066" cy="79618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【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子目標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】</a:t>
            </a:r>
          </a:p>
          <a:p>
            <a:pPr algn="just">
              <a:lnSpc>
                <a:spcPct val="150000"/>
              </a:lnSpc>
            </a:pP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6DB06E-E208-D808-F8E5-951D624EC77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1" y="399939"/>
            <a:ext cx="1097037" cy="10970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DC7328-4E8B-BD1B-18A6-D1169CB16ED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4715" y="0"/>
            <a:ext cx="1687285" cy="168728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C32BDC7-55DF-E158-D2BD-C67B2419BFC5}"/>
              </a:ext>
            </a:extLst>
          </p:cNvPr>
          <p:cNvSpPr txBox="1"/>
          <p:nvPr/>
        </p:nvSpPr>
        <p:spPr>
          <a:xfrm>
            <a:off x="4543729" y="1329422"/>
            <a:ext cx="8096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</a:rPr>
              <a:t>保育及永續利用海洋與海洋資源，以確保永續發展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1EB396D7-53C4-391B-F410-E37194A6C8BB}"/>
              </a:ext>
            </a:extLst>
          </p:cNvPr>
          <p:cNvSpPr txBox="1">
            <a:spLocks/>
          </p:cNvSpPr>
          <p:nvPr/>
        </p:nvSpPr>
        <p:spPr>
          <a:xfrm>
            <a:off x="1828799" y="1843208"/>
            <a:ext cx="9335017" cy="4799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禁止會造成過度魚撈以及未經監管之漁撈的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相關補助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提高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海洋資源永續使用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對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SIDS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與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LDCs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的經濟好處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如：永續漁撈、養殖與觀光業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透過科學與研究來改善海洋的健康，促進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海洋生物多樣性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對開發中國家的發展貢獻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尤其是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SIDS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與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LDCs)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提供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小規模人工漁撈業者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取得海洋資源與進入市場的管道。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確保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聯合國海洋法公約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之簽約國全面落實國際法。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BA44D6-4005-73F3-0385-4F64B46E0024}"/>
              </a:ext>
            </a:extLst>
          </p:cNvPr>
          <p:cNvSpPr txBox="1"/>
          <p:nvPr/>
        </p:nvSpPr>
        <p:spPr>
          <a:xfrm>
            <a:off x="2208074" y="6095581"/>
            <a:ext cx="7654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註：</a:t>
            </a:r>
            <a:r>
              <a:rPr lang="en-US" altLang="zh-TW" sz="20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SIDS</a:t>
            </a:r>
            <a:r>
              <a:rPr lang="zh-TW" altLang="en-US" sz="20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：小島嶼開發中國家；</a:t>
            </a:r>
            <a:r>
              <a:rPr lang="en-US" altLang="zh-TW" sz="20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LDCs</a:t>
            </a:r>
            <a:r>
              <a:rPr lang="zh-TW" altLang="en-US" sz="20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：最低度開發國家。</a:t>
            </a:r>
            <a:endParaRPr lang="en-US" altLang="zh-TW" sz="20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1498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4CC325E8-76DE-FF7F-2398-1C3EC9BA5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425" y="2407106"/>
            <a:ext cx="6557575" cy="359559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6E4C31A-D0BE-BB15-C8ED-5F7711E0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245" y="609600"/>
            <a:ext cx="8596668" cy="887376"/>
          </a:xfrm>
        </p:spPr>
        <p:txBody>
          <a:bodyPr>
            <a:norm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</a:rPr>
              <a:t>目標</a:t>
            </a:r>
            <a:r>
              <a:rPr lang="en-US" altLang="zh-TW" sz="4800" b="1" dirty="0">
                <a:solidFill>
                  <a:srgbClr val="0070C0"/>
                </a:solidFill>
              </a:rPr>
              <a:t>14</a:t>
            </a:r>
            <a:r>
              <a:rPr lang="zh-TW" altLang="en-US" sz="4800" b="1" dirty="0">
                <a:solidFill>
                  <a:srgbClr val="0070C0"/>
                </a:solidFill>
              </a:rPr>
              <a:t>：保育海洋生態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6DB06E-E208-D808-F8E5-951D624EC77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1" y="399939"/>
            <a:ext cx="1097037" cy="10970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DC7328-4E8B-BD1B-18A6-D1169CB16ED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4715" y="0"/>
            <a:ext cx="1687285" cy="168728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C32BDC7-55DF-E158-D2BD-C67B2419BFC5}"/>
              </a:ext>
            </a:extLst>
          </p:cNvPr>
          <p:cNvSpPr txBox="1"/>
          <p:nvPr/>
        </p:nvSpPr>
        <p:spPr>
          <a:xfrm>
            <a:off x="4543729" y="1329422"/>
            <a:ext cx="8096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2060"/>
                </a:solidFill>
              </a:rPr>
              <a:t>保育及永續利用海洋與海洋資源，以確保永續發展</a:t>
            </a: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270C66DE-E657-6A11-9C9D-4D517F3EFC17}"/>
              </a:ext>
            </a:extLst>
          </p:cNvPr>
          <p:cNvSpPr/>
          <p:nvPr/>
        </p:nvSpPr>
        <p:spPr>
          <a:xfrm>
            <a:off x="6890657" y="6231754"/>
            <a:ext cx="338545" cy="29184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FCFD883-88F3-A8EE-CBAE-963367A2CC4C}"/>
              </a:ext>
            </a:extLst>
          </p:cNvPr>
          <p:cNvSpPr txBox="1"/>
          <p:nvPr/>
        </p:nvSpPr>
        <p:spPr>
          <a:xfrm>
            <a:off x="7229202" y="6193013"/>
            <a:ext cx="581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2005-2022</a:t>
            </a:r>
            <a:r>
              <a:rPr lang="zh-TW" altLang="en-US" b="1" dirty="0"/>
              <a:t>全球各地採樣點之表層</a:t>
            </a:r>
            <a:r>
              <a:rPr lang="en-US" altLang="zh-TW" b="1" dirty="0"/>
              <a:t>pH</a:t>
            </a:r>
            <a:r>
              <a:rPr lang="zh-TW" altLang="en-US" b="1" dirty="0"/>
              <a:t>值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F9E92A5F-92E7-6C71-5559-595EDE38D57A}"/>
              </a:ext>
            </a:extLst>
          </p:cNvPr>
          <p:cNvSpPr txBox="1">
            <a:spLocks/>
          </p:cNvSpPr>
          <p:nvPr/>
        </p:nvSpPr>
        <p:spPr>
          <a:xfrm>
            <a:off x="795349" y="1828801"/>
            <a:ext cx="4839076" cy="45776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由於溫室氣體的大量排放，海洋也吸收了全球</a:t>
            </a:r>
            <a:r>
              <a:rPr lang="en-US" altLang="zh-TW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1/4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</a:t>
            </a:r>
            <a:r>
              <a:rPr lang="en-US" altLang="zh-TW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CO2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，但卻造成其酸度失去平衡。</a:t>
            </a:r>
            <a:endParaRPr lang="en-US" altLang="zh-TW" sz="24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en-US" altLang="zh-TW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2022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的海洋</a:t>
            </a:r>
            <a:r>
              <a:rPr lang="en-US" altLang="zh-TW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pH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值為</a:t>
            </a:r>
            <a:r>
              <a:rPr lang="en-US" altLang="zh-TW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8.1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，比起工業化時代其酸度高出</a:t>
            </a:r>
            <a:r>
              <a:rPr lang="en-US" altLang="zh-TW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30%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影響層面：破壞珊瑚；削弱海岸線防護能力；漁業、養殖業、觀光業面臨危機。</a:t>
            </a:r>
            <a:endParaRPr lang="en-US" altLang="zh-TW" sz="24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3857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4C31A-D0BE-BB15-C8ED-5F7711E0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245" y="399939"/>
            <a:ext cx="8596668" cy="887376"/>
          </a:xfrm>
        </p:spPr>
        <p:txBody>
          <a:bodyPr>
            <a:norm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</a:rPr>
              <a:t>目標</a:t>
            </a:r>
            <a:r>
              <a:rPr lang="en-US" altLang="zh-TW" sz="4800" b="1" dirty="0">
                <a:solidFill>
                  <a:srgbClr val="0070C0"/>
                </a:solidFill>
              </a:rPr>
              <a:t>15</a:t>
            </a:r>
            <a:r>
              <a:rPr lang="zh-TW" altLang="en-US" sz="4800" b="1" dirty="0">
                <a:solidFill>
                  <a:srgbClr val="0070C0"/>
                </a:solidFill>
              </a:rPr>
              <a:t>：保育陸域生態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020F8-2CC4-EE57-3848-51859AEC3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07" y="1884020"/>
            <a:ext cx="2142066" cy="79618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【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子目標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】</a:t>
            </a:r>
          </a:p>
          <a:p>
            <a:pPr algn="just">
              <a:lnSpc>
                <a:spcPct val="150000"/>
              </a:lnSpc>
            </a:pP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6DB06E-E208-D808-F8E5-951D624EC7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1" y="399939"/>
            <a:ext cx="1097037" cy="10970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DC7328-4E8B-BD1B-18A6-D1169CB16ED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4715" y="0"/>
            <a:ext cx="1687285" cy="168728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C32BDC7-55DF-E158-D2BD-C67B2419BFC5}"/>
              </a:ext>
            </a:extLst>
          </p:cNvPr>
          <p:cNvSpPr txBox="1"/>
          <p:nvPr/>
        </p:nvSpPr>
        <p:spPr>
          <a:xfrm>
            <a:off x="2111830" y="1119761"/>
            <a:ext cx="7434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000" b="1" dirty="0">
                <a:solidFill>
                  <a:srgbClr val="002060"/>
                </a:solidFill>
              </a:rPr>
              <a:t>保護、維護及促進領地生態系統的永續使用，永續的管理森林，對抗沙漠化，終止及逆轉土地劣化，並遏止生物多樣性的喪失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1EB396D7-53C4-391B-F410-E37194A6C8BB}"/>
              </a:ext>
            </a:extLst>
          </p:cNvPr>
          <p:cNvSpPr txBox="1">
            <a:spLocks/>
          </p:cNvSpPr>
          <p:nvPr/>
        </p:nvSpPr>
        <p:spPr>
          <a:xfrm>
            <a:off x="1828799" y="1843208"/>
            <a:ext cx="9514115" cy="4799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保護、恢復及永續使用領土與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內陸淡水生態系統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森林、沼澤、山脈等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落實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森林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的永續管理，終止毀林並恢復遭到破壞的森林，同時大幅造林。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對抗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沙漠化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，恢復惡化的土地與土壤。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落實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山脈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生態系統的保護，維持其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生物多樣性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減少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自然棲息地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的破壞，終止生物多樣性的喪失、保護及預防瀕危物種。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0720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4C31A-D0BE-BB15-C8ED-5F7711E0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245" y="399939"/>
            <a:ext cx="8596668" cy="887376"/>
          </a:xfrm>
        </p:spPr>
        <p:txBody>
          <a:bodyPr>
            <a:norm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</a:rPr>
              <a:t>目標</a:t>
            </a:r>
            <a:r>
              <a:rPr lang="en-US" altLang="zh-TW" sz="4800" b="1" dirty="0">
                <a:solidFill>
                  <a:srgbClr val="0070C0"/>
                </a:solidFill>
              </a:rPr>
              <a:t>15</a:t>
            </a:r>
            <a:r>
              <a:rPr lang="zh-TW" altLang="en-US" sz="4800" b="1" dirty="0">
                <a:solidFill>
                  <a:srgbClr val="0070C0"/>
                </a:solidFill>
              </a:rPr>
              <a:t>：保育陸域生態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020F8-2CC4-EE57-3848-51859AEC3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07" y="1884020"/>
            <a:ext cx="2142066" cy="79618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【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子目標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】</a:t>
            </a:r>
          </a:p>
          <a:p>
            <a:pPr algn="just">
              <a:lnSpc>
                <a:spcPct val="150000"/>
              </a:lnSpc>
            </a:pP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6DB06E-E208-D808-F8E5-951D624EC7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1" y="399939"/>
            <a:ext cx="1097037" cy="10970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DC7328-4E8B-BD1B-18A6-D1169CB16ED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4715" y="0"/>
            <a:ext cx="1687285" cy="168728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C32BDC7-55DF-E158-D2BD-C67B2419BFC5}"/>
              </a:ext>
            </a:extLst>
          </p:cNvPr>
          <p:cNvSpPr txBox="1"/>
          <p:nvPr/>
        </p:nvSpPr>
        <p:spPr>
          <a:xfrm>
            <a:off x="2111830" y="1119761"/>
            <a:ext cx="7434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000" b="1" dirty="0">
                <a:solidFill>
                  <a:srgbClr val="002060"/>
                </a:solidFill>
              </a:rPr>
              <a:t>保護、維護及促進領地生態系統的永續使用，永續的管理森林，對抗沙漠化，終止及逆轉土地劣化，並遏止生物多樣性的喪失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1EB396D7-53C4-391B-F410-E37194A6C8BB}"/>
              </a:ext>
            </a:extLst>
          </p:cNvPr>
          <p:cNvSpPr txBox="1">
            <a:spLocks/>
          </p:cNvSpPr>
          <p:nvPr/>
        </p:nvSpPr>
        <p:spPr>
          <a:xfrm>
            <a:off x="1828799" y="1843208"/>
            <a:ext cx="9514115" cy="4799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確保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基因資源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使用所產生的好處得到公平公正的分享。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終止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受保護動植物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遭盜採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獵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與走私，並解決非法野生生物產品的買賣。</a:t>
            </a:r>
            <a:endParaRPr lang="en-US" altLang="zh-TW" sz="2200" b="1" u="sng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避免外來種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入侵生態系統，且應大幅減少其之影響並進行控管或消除。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將生態系統與生物多樣性價值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納入國家與地方規劃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和發展流程。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大幅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投入財物資源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以保護及永續使用生物多樣性與生態系統。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9906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A15B575-4C76-A3C0-3957-1190FBD51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87" y="1687254"/>
            <a:ext cx="6770914" cy="443174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6E4C31A-D0BE-BB15-C8ED-5F7711E0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245" y="399939"/>
            <a:ext cx="8596668" cy="887376"/>
          </a:xfrm>
        </p:spPr>
        <p:txBody>
          <a:bodyPr>
            <a:normAutofit/>
          </a:bodyPr>
          <a:lstStyle/>
          <a:p>
            <a:r>
              <a:rPr lang="zh-TW" altLang="en-US" sz="4800" b="1" dirty="0">
                <a:solidFill>
                  <a:srgbClr val="0070C0"/>
                </a:solidFill>
              </a:rPr>
              <a:t>目標</a:t>
            </a:r>
            <a:r>
              <a:rPr lang="en-US" altLang="zh-TW" sz="4800" b="1" dirty="0">
                <a:solidFill>
                  <a:srgbClr val="0070C0"/>
                </a:solidFill>
              </a:rPr>
              <a:t>15</a:t>
            </a:r>
            <a:r>
              <a:rPr lang="zh-TW" altLang="en-US" sz="4800" b="1" dirty="0">
                <a:solidFill>
                  <a:srgbClr val="0070C0"/>
                </a:solidFill>
              </a:rPr>
              <a:t>：保育陸域生態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6DB06E-E208-D808-F8E5-951D624EC77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1" y="399939"/>
            <a:ext cx="1097037" cy="10970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DC7328-4E8B-BD1B-18A6-D1169CB16ED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4715" y="0"/>
            <a:ext cx="1687285" cy="168728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C32BDC7-55DF-E158-D2BD-C67B2419BFC5}"/>
              </a:ext>
            </a:extLst>
          </p:cNvPr>
          <p:cNvSpPr txBox="1"/>
          <p:nvPr/>
        </p:nvSpPr>
        <p:spPr>
          <a:xfrm>
            <a:off x="2111830" y="1119761"/>
            <a:ext cx="7434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000" b="1" dirty="0">
                <a:solidFill>
                  <a:srgbClr val="002060"/>
                </a:solidFill>
              </a:rPr>
              <a:t>保護、維護及促進領地生態系統的永續使用，永續的管理森林，對抗沙漠化，終止及逆轉土地劣化，並遏止生物多樣性的喪失</a:t>
            </a:r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30AFE104-D800-F8BD-A5E7-97F5E4FB87CA}"/>
              </a:ext>
            </a:extLst>
          </p:cNvPr>
          <p:cNvSpPr/>
          <p:nvPr/>
        </p:nvSpPr>
        <p:spPr>
          <a:xfrm>
            <a:off x="6890657" y="6231754"/>
            <a:ext cx="338545" cy="29184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A60C00A-5447-4587-D7E0-6ECCF569AEAA}"/>
              </a:ext>
            </a:extLst>
          </p:cNvPr>
          <p:cNvSpPr txBox="1"/>
          <p:nvPr/>
        </p:nvSpPr>
        <p:spPr>
          <a:xfrm>
            <a:off x="7229202" y="6193013"/>
            <a:ext cx="581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2015-2020</a:t>
            </a:r>
            <a:r>
              <a:rPr lang="zh-TW" altLang="en-US" b="1" dirty="0"/>
              <a:t>森林面積對陸地總面積之變化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52300867-E048-7E52-15D3-DA70F80D2140}"/>
              </a:ext>
            </a:extLst>
          </p:cNvPr>
          <p:cNvSpPr txBox="1">
            <a:spLocks/>
          </p:cNvSpPr>
          <p:nvPr/>
        </p:nvSpPr>
        <p:spPr>
          <a:xfrm>
            <a:off x="795349" y="1828801"/>
            <a:ext cx="4839076" cy="4577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森林能有效吸收</a:t>
            </a:r>
            <a:r>
              <a:rPr lang="en-US" altLang="zh-TW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CO2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並且關乎生物多樣性。</a:t>
            </a:r>
            <a:endParaRPr lang="en-US" altLang="zh-TW" sz="24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自</a:t>
            </a:r>
            <a:r>
              <a:rPr lang="en-US" altLang="zh-TW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2000</a:t>
            </a: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年以來，森林面積已減少一億公頃。</a:t>
            </a:r>
            <a:endParaRPr lang="en-US" altLang="zh-TW" sz="24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4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目前拉美地區、加勒比地區、撒哈拉以南之非洲、東南亞等地之森林面積正減少當中。</a:t>
            </a:r>
            <a:endParaRPr lang="en-US" altLang="zh-TW" sz="24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3116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020F8-2CC4-EE57-3848-51859AEC3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07" y="1884020"/>
            <a:ext cx="2142066" cy="79618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【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子目標</a:t>
            </a:r>
            <a:r>
              <a:rPr lang="en-US" altLang="zh-TW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】</a:t>
            </a:r>
          </a:p>
          <a:p>
            <a:pPr algn="just">
              <a:lnSpc>
                <a:spcPct val="150000"/>
              </a:lnSpc>
            </a:pP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3C153-C02F-4783-59C5-F76A0001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2B23-BE9D-49D1-ABEB-4A19EF599FFA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6DB06E-E208-D808-F8E5-951D624EC7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1" y="399939"/>
            <a:ext cx="1097037" cy="10970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DC7328-4E8B-BD1B-18A6-D1169CB16ED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4715" y="0"/>
            <a:ext cx="1687285" cy="1687285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1EB396D7-53C4-391B-F410-E37194A6C8BB}"/>
              </a:ext>
            </a:extLst>
          </p:cNvPr>
          <p:cNvSpPr txBox="1">
            <a:spLocks/>
          </p:cNvSpPr>
          <p:nvPr/>
        </p:nvSpPr>
        <p:spPr>
          <a:xfrm>
            <a:off x="1828799" y="1843208"/>
            <a:ext cx="9335017" cy="4799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大幅減少各地的各種形式之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暴力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及其相關的死亡率。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終結各種形式的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兒童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虐待、剝削、走私、暴力以及施虐。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以法律手段確保每個人都有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公平的司法管道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減少非法的金錢與軍火流並對抗各種形式的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組織犯罪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大幅減少各種形式的</a:t>
            </a:r>
            <a:r>
              <a:rPr lang="zh-TW" altLang="en-US" sz="2200" b="1" u="sng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貪污賄賂</a:t>
            </a:r>
            <a:r>
              <a:rPr lang="zh-TW" altLang="en-US" sz="2200" dirty="0">
                <a:solidFill>
                  <a:srgbClr val="002060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  <a:endParaRPr lang="en-US" altLang="zh-TW" sz="2200" dirty="0">
              <a:solidFill>
                <a:srgbClr val="002060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BEA0C6E9-C630-9424-6061-332D6A01D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245" y="399939"/>
            <a:ext cx="9845910" cy="887376"/>
          </a:xfrm>
        </p:spPr>
        <p:txBody>
          <a:bodyPr>
            <a:normAutofit/>
          </a:bodyPr>
          <a:lstStyle/>
          <a:p>
            <a:r>
              <a:rPr lang="zh-TW" altLang="en-US" sz="4400" b="1" dirty="0">
                <a:solidFill>
                  <a:srgbClr val="0070C0"/>
                </a:solidFill>
              </a:rPr>
              <a:t>目標</a:t>
            </a:r>
            <a:r>
              <a:rPr lang="en-US" altLang="zh-TW" sz="4400" b="1" dirty="0">
                <a:solidFill>
                  <a:srgbClr val="0070C0"/>
                </a:solidFill>
              </a:rPr>
              <a:t>16</a:t>
            </a:r>
            <a:r>
              <a:rPr lang="zh-TW" altLang="en-US" sz="4400" b="1" dirty="0">
                <a:solidFill>
                  <a:srgbClr val="0070C0"/>
                </a:solidFill>
              </a:rPr>
              <a:t>：和平、正義及健全制度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B9DB23-E2CA-7E26-B9AE-A7969857E277}"/>
              </a:ext>
            </a:extLst>
          </p:cNvPr>
          <p:cNvSpPr txBox="1"/>
          <p:nvPr/>
        </p:nvSpPr>
        <p:spPr>
          <a:xfrm>
            <a:off x="2111829" y="1119761"/>
            <a:ext cx="7892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000" b="1" dirty="0">
                <a:solidFill>
                  <a:srgbClr val="002060"/>
                </a:solidFill>
              </a:rPr>
              <a:t>促進和平且包容的社會，以落實永續發展；提供司法管道給所有人；在所有的階層建立有效的、負責的且包容的制度</a:t>
            </a:r>
          </a:p>
        </p:txBody>
      </p:sp>
    </p:spTree>
    <p:extLst>
      <p:ext uri="{BB962C8B-B14F-4D97-AF65-F5344CB8AC3E}">
        <p14:creationId xmlns:p14="http://schemas.microsoft.com/office/powerpoint/2010/main" val="2710705634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738</TotalTime>
  <Words>1361</Words>
  <Application>Microsoft Office PowerPoint</Application>
  <PresentationFormat>寬螢幕</PresentationFormat>
  <Paragraphs>108</Paragraphs>
  <Slides>14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微軟正黑體</vt:lpstr>
      <vt:lpstr>新細明體</vt:lpstr>
      <vt:lpstr>標楷體</vt:lpstr>
      <vt:lpstr>Arial</vt:lpstr>
      <vt:lpstr>Calibri</vt:lpstr>
      <vt:lpstr>Times New Roman</vt:lpstr>
      <vt:lpstr>Wingdings 3</vt:lpstr>
      <vt:lpstr>多面向</vt:lpstr>
      <vt:lpstr>聯合國 永續發展目標 SDGs之介紹(5/5)</vt:lpstr>
      <vt:lpstr>大綱</vt:lpstr>
      <vt:lpstr>目標14：保育海洋生態</vt:lpstr>
      <vt:lpstr>目標14：保育海洋生態</vt:lpstr>
      <vt:lpstr>目標14：保育海洋生態</vt:lpstr>
      <vt:lpstr>目標15：保育陸域生態</vt:lpstr>
      <vt:lpstr>目標15：保育陸域生態</vt:lpstr>
      <vt:lpstr>目標15：保育陸域生態</vt:lpstr>
      <vt:lpstr>目標16：和平、正義及健全制度</vt:lpstr>
      <vt:lpstr>目標16：和平、正義及健全制度</vt:lpstr>
      <vt:lpstr>目標16：和平、正義及健全制度</vt:lpstr>
      <vt:lpstr>目標17：多元夥伴關係</vt:lpstr>
      <vt:lpstr>目標17：多元夥伴關係</vt:lpstr>
      <vt:lpstr>參考文獻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聯合國 永續發展目標 SDGs之介紹</dc:title>
  <dc:creator>賴憬霖</dc:creator>
  <cp:lastModifiedBy>Jerome</cp:lastModifiedBy>
  <cp:revision>99</cp:revision>
  <dcterms:created xsi:type="dcterms:W3CDTF">2023-11-21T14:13:14Z</dcterms:created>
  <dcterms:modified xsi:type="dcterms:W3CDTF">2023-12-19T09:58:23Z</dcterms:modified>
</cp:coreProperties>
</file>